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8"/>
  </p:notesMasterIdLst>
  <p:handoutMasterIdLst>
    <p:handoutMasterId r:id="rId9"/>
  </p:handoutMasterIdLst>
  <p:sldIdLst>
    <p:sldId id="270" r:id="rId2"/>
    <p:sldId id="274" r:id="rId3"/>
    <p:sldId id="280" r:id="rId4"/>
    <p:sldId id="281" r:id="rId5"/>
    <p:sldId id="283" r:id="rId6"/>
    <p:sldId id="282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1F5A72"/>
    <a:srgbClr val="800000"/>
    <a:srgbClr val="990000"/>
    <a:srgbClr val="A50021"/>
    <a:srgbClr val="990033"/>
  </p:clrMru>
</p:presentationPr>
</file>

<file path=ppt/tableStyles.xml><?xml version="1.0" encoding="utf-8"?>
<a:tblStyleLst xmlns:a="http://schemas.openxmlformats.org/drawingml/2006/main" def="{5C22544A-7EE6-4342-B048-85BDC9FD1C3A}">
  <a:tblStyle styleId="{5DA37D80-6434-44D0-A028-1B22A696006F}" styleName="Ljust format 3 - Dekorfärg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937" autoAdjust="0"/>
    <p:restoredTop sz="94697" autoAdjust="0"/>
  </p:normalViewPr>
  <p:slideViewPr>
    <p:cSldViewPr>
      <p:cViewPr varScale="1">
        <p:scale>
          <a:sx n="93" d="100"/>
          <a:sy n="93" d="100"/>
        </p:scale>
        <p:origin x="-139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422A91BF-3E18-40EF-9DB0-36006A5823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Klicka här för att ändra format på bakgrundstexten</a:t>
            </a:r>
          </a:p>
          <a:p>
            <a:pPr lvl="1"/>
            <a:r>
              <a:rPr lang="en-US" noProof="0" smtClean="0"/>
              <a:t>Nivå två</a:t>
            </a:r>
          </a:p>
          <a:p>
            <a:pPr lvl="2"/>
            <a:r>
              <a:rPr lang="en-US" noProof="0" smtClean="0"/>
              <a:t>Nivå tre</a:t>
            </a:r>
          </a:p>
          <a:p>
            <a:pPr lvl="3"/>
            <a:r>
              <a:rPr lang="en-US" noProof="0" smtClean="0"/>
              <a:t>Nivå fyra</a:t>
            </a:r>
          </a:p>
          <a:p>
            <a:pPr lvl="4"/>
            <a:r>
              <a:rPr lang="en-US" noProof="0" smtClean="0"/>
              <a:t>Nivå fem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B58F25D2-8087-4DEB-B9CF-E30CAED03D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69801F1-D077-4DDD-B9B2-9F621D23E2DB}" type="slidenum">
              <a:rPr lang="en-US" smtClean="0">
                <a:latin typeface="Arial" charset="0"/>
                <a:ea typeface="ＭＳ Ｐゴシック" pitchFamily="34" charset="-128"/>
              </a:rPr>
              <a:pPr/>
              <a:t>1</a:t>
            </a:fld>
            <a:endParaRPr lang="en-US" smtClean="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v-SE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58F25D2-8087-4DEB-B9CF-E30CAED03D9F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58F25D2-8087-4DEB-B9CF-E30CAED03D9F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58F25D2-8087-4DEB-B9CF-E30CAED03D9F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58F25D2-8087-4DEB-B9CF-E30CAED03D9F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58F25D2-8087-4DEB-B9CF-E30CAED03D9F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A199B6-D3C8-4EB8-BD14-1DC1D5C0D6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90FB1B-C309-4E2A-B99B-1683E7E9DE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8D8185-A7E1-49D0-BD0C-9F53237932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Rubrik och tab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abell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sv-SE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11452F-2563-470A-89C4-036D240816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72D8F6-FE6F-4585-8136-17576CDD25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6B1023-33EE-4545-8B4F-DDAD2EB8C4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975A24-F0B7-4B2A-BAB6-7211F4382B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B0C7F0-B8F5-4602-9023-0B735193AB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889204-58F5-4A23-AC6E-DE9AD5C24D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DCDF0B-E703-44E1-ABA9-FA800388C1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AEF8DE-B6AB-4822-A3A5-C50B45C619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 smtClean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A16C2A-1376-46EC-BD39-FAEFEB1259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ctr" rotWithShape="0">
              <a:srgbClr val="808080">
                <a:alpha val="75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ctr" rotWithShape="0">
              <a:srgbClr val="808080">
                <a:alpha val="75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ctr" rotWithShape="0">
              <a:srgbClr val="808080">
                <a:alpha val="75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ctr" rotWithShape="0">
              <a:srgbClr val="808080">
                <a:alpha val="75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ctr" rotWithShape="0">
              <a:srgbClr val="808080">
                <a:alpha val="75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+mn-lt"/>
                <a:ea typeface="+mn-ea"/>
              </a:defRPr>
            </a:lvl1pPr>
          </a:lstStyle>
          <a:p>
            <a:pPr>
              <a:defRPr/>
            </a:pPr>
            <a:fld id="{88D25A0F-5377-40A0-8E9D-573CE68C74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</p:sldLayoutIdLst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ＭＳ Ｐゴシック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ＭＳ Ｐゴシック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ＭＳ Ｐゴシック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ＭＳ Ｐゴシック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ＭＳ Ｐゴシック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ＭＳ Ｐゴシック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ＭＳ Ｐゴシック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ＭＳ Ｐゴシック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CC00"/>
        </a:buClr>
        <a:buFont typeface="Wingdings" pitchFamily="2" charset="2"/>
        <a:buChar char="s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itchFamily="2" charset="2"/>
        <a:buChar char="s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FCC00"/>
        </a:buClr>
        <a:buFont typeface="Wingdings" pitchFamily="2" charset="2"/>
        <a:buChar char="s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itchFamily="2" charset="2"/>
        <a:buChar char="s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FFCC00"/>
        </a:buClr>
        <a:buFont typeface="Wingdings" pitchFamily="2" charset="2"/>
        <a:buChar char="s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FFCC00"/>
        </a:buClr>
        <a:buFont typeface="Wingdings" pitchFamily="2" charset="2"/>
        <a:buChar char="s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FFCC00"/>
        </a:buClr>
        <a:buFont typeface="Wingdings" pitchFamily="2" charset="2"/>
        <a:buChar char="s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FFCC00"/>
        </a:buClr>
        <a:buFont typeface="Wingdings" pitchFamily="2" charset="2"/>
        <a:buChar char="s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FFCC00"/>
        </a:buClr>
        <a:buFont typeface="Wingdings" pitchFamily="2" charset="2"/>
        <a:buChar char="s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monica.renstig@wombri.se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endParaRPr lang="en-GB" sz="2000" dirty="0" smtClean="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GB" sz="2400" dirty="0" smtClean="0">
                <a:solidFill>
                  <a:srgbClr val="000000"/>
                </a:solidFill>
              </a:rPr>
              <a:t>	</a:t>
            </a:r>
            <a:endParaRPr lang="sv-SE" sz="2400" dirty="0" smtClean="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v-SE" sz="2400" dirty="0" smtClean="0">
                <a:solidFill>
                  <a:srgbClr val="000000"/>
                </a:solidFill>
              </a:rPr>
              <a:t>	       </a:t>
            </a:r>
            <a:r>
              <a:rPr lang="sv-SE" sz="4800" dirty="0" smtClean="0">
                <a:solidFill>
                  <a:srgbClr val="000000"/>
                </a:solidFill>
              </a:rPr>
              <a:t>Monica Renstig, CEO</a:t>
            </a:r>
          </a:p>
        </p:txBody>
      </p:sp>
      <p:pic>
        <p:nvPicPr>
          <p:cNvPr id="3" name="Bildobjekt 2" descr="Ingses sid 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" y="428"/>
            <a:ext cx="9142857" cy="6857143"/>
          </a:xfrm>
          <a:prstGeom prst="rect">
            <a:avLst/>
          </a:prstGeom>
        </p:spPr>
      </p:pic>
      <p:pic>
        <p:nvPicPr>
          <p:cNvPr id="4" name="Bildobjekt 3" descr="Ingses sid 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" y="428"/>
            <a:ext cx="9142857" cy="6857143"/>
          </a:xfrm>
          <a:prstGeom prst="rect">
            <a:avLst/>
          </a:prstGeom>
        </p:spPr>
      </p:pic>
      <p:sp>
        <p:nvSpPr>
          <p:cNvPr id="5" name="textruta 4"/>
          <p:cNvSpPr txBox="1"/>
          <p:nvPr/>
        </p:nvSpPr>
        <p:spPr>
          <a:xfrm>
            <a:off x="971600" y="1484784"/>
            <a:ext cx="7410885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sv-SE" sz="3200" b="1" dirty="0" err="1" smtClean="0">
                <a:solidFill>
                  <a:srgbClr val="800000"/>
                </a:solidFill>
                <a:cs typeface="Tahoma" pitchFamily="34" charset="0"/>
              </a:rPr>
              <a:t>More</a:t>
            </a:r>
            <a:r>
              <a:rPr lang="sv-SE" sz="3200" b="1" dirty="0" smtClean="0">
                <a:solidFill>
                  <a:srgbClr val="800000"/>
                </a:solidFill>
                <a:cs typeface="Tahoma" pitchFamily="34" charset="0"/>
              </a:rPr>
              <a:t> </a:t>
            </a:r>
            <a:r>
              <a:rPr lang="sv-SE" sz="3200" b="1" dirty="0" err="1" smtClean="0">
                <a:solidFill>
                  <a:srgbClr val="800000"/>
                </a:solidFill>
                <a:cs typeface="Tahoma" pitchFamily="34" charset="0"/>
              </a:rPr>
              <a:t>women</a:t>
            </a:r>
            <a:r>
              <a:rPr lang="sv-SE" sz="3200" b="1" dirty="0" smtClean="0">
                <a:solidFill>
                  <a:srgbClr val="800000"/>
                </a:solidFill>
                <a:cs typeface="Tahoma" pitchFamily="34" charset="0"/>
              </a:rPr>
              <a:t> in the </a:t>
            </a:r>
            <a:r>
              <a:rPr lang="sv-SE" sz="3200" b="1" dirty="0" err="1" smtClean="0">
                <a:solidFill>
                  <a:srgbClr val="800000"/>
                </a:solidFill>
                <a:cs typeface="Tahoma" pitchFamily="34" charset="0"/>
              </a:rPr>
              <a:t>workforce</a:t>
            </a:r>
            <a:r>
              <a:rPr lang="sv-SE" sz="3200" b="1" dirty="0" smtClean="0">
                <a:solidFill>
                  <a:srgbClr val="800000"/>
                </a:solidFill>
                <a:cs typeface="Tahoma" pitchFamily="34" charset="0"/>
              </a:rPr>
              <a:t>– </a:t>
            </a:r>
            <a:r>
              <a:rPr lang="sv-SE" sz="3200" b="1" dirty="0" err="1" smtClean="0">
                <a:solidFill>
                  <a:srgbClr val="800000"/>
                </a:solidFill>
                <a:cs typeface="Tahoma" pitchFamily="34" charset="0"/>
              </a:rPr>
              <a:t>What</a:t>
            </a:r>
            <a:r>
              <a:rPr lang="sv-SE" sz="3200" b="1" dirty="0" smtClean="0">
                <a:solidFill>
                  <a:srgbClr val="800000"/>
                </a:solidFill>
                <a:cs typeface="Tahoma" pitchFamily="34" charset="0"/>
              </a:rPr>
              <a:t> </a:t>
            </a:r>
            <a:r>
              <a:rPr lang="sv-SE" sz="3200" b="1" dirty="0" err="1" smtClean="0">
                <a:solidFill>
                  <a:srgbClr val="800000"/>
                </a:solidFill>
                <a:cs typeface="Tahoma" pitchFamily="34" charset="0"/>
              </a:rPr>
              <a:t>lessons</a:t>
            </a:r>
            <a:r>
              <a:rPr lang="sv-SE" sz="3200" b="1" dirty="0" smtClean="0">
                <a:solidFill>
                  <a:srgbClr val="800000"/>
                </a:solidFill>
                <a:cs typeface="Tahoma" pitchFamily="34" charset="0"/>
              </a:rPr>
              <a:t> </a:t>
            </a:r>
            <a:r>
              <a:rPr lang="sv-SE" sz="3200" b="1" dirty="0" err="1" smtClean="0">
                <a:solidFill>
                  <a:srgbClr val="800000"/>
                </a:solidFill>
                <a:cs typeface="Tahoma" pitchFamily="34" charset="0"/>
              </a:rPr>
              <a:t>can</a:t>
            </a:r>
            <a:r>
              <a:rPr lang="sv-SE" sz="3200" b="1" dirty="0" smtClean="0">
                <a:solidFill>
                  <a:srgbClr val="800000"/>
                </a:solidFill>
                <a:cs typeface="Tahoma" pitchFamily="34" charset="0"/>
              </a:rPr>
              <a:t> be </a:t>
            </a:r>
            <a:r>
              <a:rPr lang="sv-SE" sz="3200" b="1" dirty="0" err="1" smtClean="0">
                <a:solidFill>
                  <a:srgbClr val="800000"/>
                </a:solidFill>
                <a:cs typeface="Tahoma" pitchFamily="34" charset="0"/>
              </a:rPr>
              <a:t>learned</a:t>
            </a:r>
            <a:r>
              <a:rPr lang="sv-SE" sz="3200" b="1" dirty="0" smtClean="0">
                <a:solidFill>
                  <a:srgbClr val="800000"/>
                </a:solidFill>
                <a:cs typeface="Tahoma" pitchFamily="34" charset="0"/>
              </a:rPr>
              <a:t> from Sweden? </a:t>
            </a:r>
          </a:p>
          <a:p>
            <a:endParaRPr lang="sv-SE" sz="2800" b="1" dirty="0" smtClean="0">
              <a:solidFill>
                <a:srgbClr val="800000"/>
              </a:solidFill>
              <a:cs typeface="Tahoma" pitchFamily="34" charset="0"/>
            </a:endParaRPr>
          </a:p>
          <a:p>
            <a:r>
              <a:rPr lang="sv-SE" sz="2800" b="1" dirty="0" smtClean="0">
                <a:solidFill>
                  <a:srgbClr val="800000"/>
                </a:solidFill>
                <a:cs typeface="Tahoma" pitchFamily="34" charset="0"/>
              </a:rPr>
              <a:t>Monica Renstig </a:t>
            </a:r>
            <a:endParaRPr lang="sv-SE" sz="2800" dirty="0" smtClean="0">
              <a:solidFill>
                <a:srgbClr val="000000"/>
              </a:solidFill>
              <a:cs typeface="Tahoma" pitchFamily="34" charset="0"/>
            </a:endParaRPr>
          </a:p>
          <a:p>
            <a:pPr>
              <a:lnSpc>
                <a:spcPct val="150000"/>
              </a:lnSpc>
            </a:pPr>
            <a:r>
              <a:rPr lang="sv-SE" sz="1600" dirty="0" smtClean="0">
                <a:solidFill>
                  <a:srgbClr val="000000"/>
                </a:solidFill>
                <a:cs typeface="Tahoma" pitchFamily="34" charset="0"/>
              </a:rPr>
              <a:t>CEO and Founder</a:t>
            </a:r>
          </a:p>
          <a:p>
            <a:pPr>
              <a:lnSpc>
                <a:spcPct val="150000"/>
              </a:lnSpc>
            </a:pPr>
            <a:r>
              <a:rPr lang="sv-SE" sz="1600" dirty="0" err="1" smtClean="0">
                <a:solidFill>
                  <a:srgbClr val="000000"/>
                </a:solidFill>
                <a:cs typeface="Tahoma" pitchFamily="34" charset="0"/>
              </a:rPr>
              <a:t>Women’s</a:t>
            </a:r>
            <a:r>
              <a:rPr lang="sv-SE" sz="1600" dirty="0" smtClean="0">
                <a:solidFill>
                  <a:srgbClr val="000000"/>
                </a:solidFill>
                <a:cs typeface="Tahoma" pitchFamily="34" charset="0"/>
              </a:rPr>
              <a:t> Business Research </a:t>
            </a:r>
            <a:r>
              <a:rPr lang="sv-SE" sz="1600" dirty="0" err="1" smtClean="0">
                <a:solidFill>
                  <a:srgbClr val="000000"/>
                </a:solidFill>
                <a:cs typeface="Tahoma" pitchFamily="34" charset="0"/>
              </a:rPr>
              <a:t>Institute</a:t>
            </a:r>
            <a:endParaRPr lang="sv-SE" sz="1600" dirty="0" smtClean="0">
              <a:solidFill>
                <a:srgbClr val="000000"/>
              </a:solidFill>
              <a:cs typeface="Tahoma" pitchFamily="34" charset="0"/>
            </a:endParaRPr>
          </a:p>
          <a:p>
            <a:pPr>
              <a:lnSpc>
                <a:spcPct val="150000"/>
              </a:lnSpc>
            </a:pPr>
            <a:r>
              <a:rPr lang="sv-SE" sz="1600" dirty="0" err="1" smtClean="0">
                <a:solidFill>
                  <a:srgbClr val="000000"/>
                </a:solidFill>
                <a:cs typeface="Tahoma" pitchFamily="34" charset="0"/>
                <a:hlinkClick r:id="rId6"/>
              </a:rPr>
              <a:t>monica.renstig@wombri.se</a:t>
            </a:r>
            <a:endParaRPr lang="sv-SE" sz="1600" dirty="0" smtClean="0">
              <a:solidFill>
                <a:srgbClr val="000000"/>
              </a:solidFill>
              <a:cs typeface="Tahoma" pitchFamily="34" charset="0"/>
            </a:endParaRPr>
          </a:p>
          <a:p>
            <a:pPr>
              <a:lnSpc>
                <a:spcPct val="150000"/>
              </a:lnSpc>
            </a:pPr>
            <a:r>
              <a:rPr lang="sv-SE" sz="1600" dirty="0" err="1" smtClean="0">
                <a:solidFill>
                  <a:srgbClr val="000000"/>
                </a:solidFill>
                <a:cs typeface="Tahoma" pitchFamily="34" charset="0"/>
              </a:rPr>
              <a:t>www.wombri.se</a:t>
            </a:r>
            <a:endParaRPr lang="sv-SE" sz="1600" dirty="0" smtClean="0">
              <a:solidFill>
                <a:srgbClr val="000000"/>
              </a:solidFill>
              <a:cs typeface="Tahoma" pitchFamily="34" charset="0"/>
            </a:endParaRPr>
          </a:p>
          <a:p>
            <a:endParaRPr lang="sv-SE" sz="2000" dirty="0" smtClean="0">
              <a:solidFill>
                <a:srgbClr val="000000"/>
              </a:solidFill>
              <a:cs typeface="Tahoma" pitchFamily="34" charset="0"/>
            </a:endParaRPr>
          </a:p>
          <a:p>
            <a:endParaRPr lang="sv-SE" sz="2000" dirty="0" smtClean="0">
              <a:solidFill>
                <a:srgbClr val="000000"/>
              </a:solidFill>
              <a:cs typeface="Tahoma" pitchFamily="34" charset="0"/>
            </a:endParaRPr>
          </a:p>
          <a:p>
            <a:endParaRPr lang="sv-SE" sz="2000" dirty="0">
              <a:solidFill>
                <a:srgbClr val="000000"/>
              </a:solidFill>
              <a:cs typeface="Tahoma" pitchFamily="34" charset="0"/>
            </a:endParaRPr>
          </a:p>
        </p:txBody>
      </p:sp>
      <p:sp>
        <p:nvSpPr>
          <p:cNvPr id="6" name="textruta 5"/>
          <p:cNvSpPr txBox="1"/>
          <p:nvPr/>
        </p:nvSpPr>
        <p:spPr>
          <a:xfrm>
            <a:off x="1857356" y="15716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ubrik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9" name="Underrubrik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v-SE"/>
          </a:p>
        </p:txBody>
      </p:sp>
      <p:pic>
        <p:nvPicPr>
          <p:cNvPr id="4" name="Bildobjekt 3" descr="Ingses sid 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" y="428"/>
            <a:ext cx="9142857" cy="6857143"/>
          </a:xfrm>
          <a:prstGeom prst="rect">
            <a:avLst/>
          </a:prstGeom>
        </p:spPr>
      </p:pic>
      <p:sp>
        <p:nvSpPr>
          <p:cNvPr id="5" name="textruta 4"/>
          <p:cNvSpPr txBox="1"/>
          <p:nvPr/>
        </p:nvSpPr>
        <p:spPr>
          <a:xfrm>
            <a:off x="683568" y="1196753"/>
            <a:ext cx="7645042" cy="5455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sv-SE" sz="2800" b="1" dirty="0" err="1" smtClean="0">
                <a:solidFill>
                  <a:srgbClr val="800000"/>
                </a:solidFill>
              </a:rPr>
              <a:t>Many</a:t>
            </a:r>
            <a:r>
              <a:rPr lang="sv-SE" sz="2800" b="1" dirty="0" smtClean="0">
                <a:solidFill>
                  <a:srgbClr val="800000"/>
                </a:solidFill>
              </a:rPr>
              <a:t> Swedish </a:t>
            </a:r>
            <a:r>
              <a:rPr lang="sv-SE" sz="2800" b="1" dirty="0" err="1" smtClean="0">
                <a:solidFill>
                  <a:srgbClr val="800000"/>
                </a:solidFill>
              </a:rPr>
              <a:t>women</a:t>
            </a:r>
            <a:r>
              <a:rPr lang="sv-SE" sz="2800" b="1" dirty="0" smtClean="0">
                <a:solidFill>
                  <a:srgbClr val="800000"/>
                </a:solidFill>
              </a:rPr>
              <a:t> are </a:t>
            </a:r>
            <a:r>
              <a:rPr lang="sv-SE" sz="2800" b="1" dirty="0" err="1" smtClean="0">
                <a:solidFill>
                  <a:srgbClr val="800000"/>
                </a:solidFill>
              </a:rPr>
              <a:t>working</a:t>
            </a:r>
            <a:r>
              <a:rPr lang="sv-SE" sz="2800" b="1" dirty="0" smtClean="0">
                <a:solidFill>
                  <a:srgbClr val="800000"/>
                </a:solidFill>
              </a:rPr>
              <a:t> </a:t>
            </a:r>
          </a:p>
          <a:p>
            <a:r>
              <a:rPr lang="sv-SE" sz="2000" b="1" dirty="0" smtClean="0">
                <a:solidFill>
                  <a:srgbClr val="800000"/>
                </a:solidFill>
              </a:rPr>
              <a:t>–Sweden is not the best – </a:t>
            </a:r>
            <a:r>
              <a:rPr lang="sv-SE" sz="2000" b="1" dirty="0" err="1" smtClean="0">
                <a:solidFill>
                  <a:srgbClr val="800000"/>
                </a:solidFill>
              </a:rPr>
              <a:t>but</a:t>
            </a:r>
            <a:r>
              <a:rPr lang="sv-SE" sz="2000" b="1" dirty="0" smtClean="0">
                <a:solidFill>
                  <a:srgbClr val="800000"/>
                </a:solidFill>
              </a:rPr>
              <a:t> a small </a:t>
            </a:r>
            <a:r>
              <a:rPr lang="sv-SE" sz="2000" b="1" dirty="0" err="1" smtClean="0">
                <a:solidFill>
                  <a:srgbClr val="800000"/>
                </a:solidFill>
              </a:rPr>
              <a:t>gender</a:t>
            </a:r>
            <a:r>
              <a:rPr lang="sv-SE" sz="2000" b="1" dirty="0" smtClean="0">
                <a:solidFill>
                  <a:srgbClr val="800000"/>
                </a:solidFill>
              </a:rPr>
              <a:t> gap</a:t>
            </a:r>
          </a:p>
          <a:p>
            <a:r>
              <a:rPr lang="sv-SE" sz="1600" b="1" dirty="0" smtClean="0">
                <a:solidFill>
                  <a:schemeClr val="bg2"/>
                </a:solidFill>
              </a:rPr>
              <a:t> </a:t>
            </a:r>
          </a:p>
          <a:p>
            <a:endParaRPr lang="sv-SE" sz="900" b="1" dirty="0" smtClean="0">
              <a:solidFill>
                <a:schemeClr val="bg2"/>
              </a:solidFill>
            </a:endParaRPr>
          </a:p>
          <a:p>
            <a:r>
              <a:rPr lang="sv-SE" sz="1400" b="1" dirty="0" smtClean="0">
                <a:solidFill>
                  <a:srgbClr val="1F5A72"/>
                </a:solidFill>
              </a:rPr>
              <a:t>EMPLOYMENT RATE %</a:t>
            </a:r>
            <a:r>
              <a:rPr lang="sv-SE" sz="1400" dirty="0" smtClean="0">
                <a:solidFill>
                  <a:srgbClr val="000000"/>
                </a:solidFill>
              </a:rPr>
              <a:t>	      </a:t>
            </a:r>
            <a:r>
              <a:rPr lang="sv-SE" sz="1400" b="1" dirty="0" smtClean="0">
                <a:solidFill>
                  <a:srgbClr val="1F5A72"/>
                </a:solidFill>
              </a:rPr>
              <a:t>THE GENDER GAP</a:t>
            </a:r>
            <a:endParaRPr lang="sv-SE" sz="1400" dirty="0" smtClean="0">
              <a:solidFill>
                <a:srgbClr val="1F5A72"/>
              </a:solidFill>
            </a:endParaRPr>
          </a:p>
          <a:p>
            <a:pPr>
              <a:spcAft>
                <a:spcPts val="300"/>
              </a:spcAft>
            </a:pPr>
            <a:r>
              <a:rPr lang="sv-SE" sz="800" dirty="0" smtClean="0">
                <a:solidFill>
                  <a:srgbClr val="000000"/>
                </a:solidFill>
              </a:rPr>
              <a:t>  </a:t>
            </a:r>
          </a:p>
          <a:p>
            <a:pPr>
              <a:spcAft>
                <a:spcPts val="300"/>
              </a:spcAft>
            </a:pPr>
            <a:r>
              <a:rPr lang="sv-SE" sz="1300" dirty="0" smtClean="0">
                <a:solidFill>
                  <a:srgbClr val="000000"/>
                </a:solidFill>
              </a:rPr>
              <a:t>  1 </a:t>
            </a:r>
            <a:r>
              <a:rPr lang="sv-SE" sz="1300" dirty="0" err="1" smtClean="0">
                <a:solidFill>
                  <a:srgbClr val="000000"/>
                </a:solidFill>
              </a:rPr>
              <a:t>Iceland</a:t>
            </a:r>
            <a:r>
              <a:rPr lang="sv-SE" sz="1300" dirty="0" smtClean="0">
                <a:solidFill>
                  <a:srgbClr val="000000"/>
                </a:solidFill>
              </a:rPr>
              <a:t>		80,3    		  7,5</a:t>
            </a:r>
          </a:p>
          <a:p>
            <a:pPr>
              <a:spcAft>
                <a:spcPts val="300"/>
              </a:spcAft>
            </a:pPr>
            <a:r>
              <a:rPr lang="sv-SE" sz="1300" dirty="0" smtClean="0">
                <a:solidFill>
                  <a:srgbClr val="000000"/>
                </a:solidFill>
              </a:rPr>
              <a:t>  2 Norway		75,4		  </a:t>
            </a:r>
            <a:r>
              <a:rPr lang="sv-SE" sz="1300" b="1" dirty="0" smtClean="0">
                <a:solidFill>
                  <a:srgbClr val="800000"/>
                </a:solidFill>
              </a:rPr>
              <a:t>5,2</a:t>
            </a:r>
            <a:r>
              <a:rPr lang="sv-SE" sz="1300" dirty="0" smtClean="0">
                <a:solidFill>
                  <a:srgbClr val="000000"/>
                </a:solidFill>
              </a:rPr>
              <a:t>		</a:t>
            </a:r>
          </a:p>
          <a:p>
            <a:pPr>
              <a:spcAft>
                <a:spcPts val="300"/>
              </a:spcAft>
            </a:pPr>
            <a:r>
              <a:rPr lang="sv-SE" sz="1300" dirty="0" smtClean="0">
                <a:solidFill>
                  <a:srgbClr val="000000"/>
                </a:solidFill>
              </a:rPr>
              <a:t>  3 </a:t>
            </a:r>
            <a:r>
              <a:rPr lang="sv-SE" sz="1300" dirty="0" err="1" smtClean="0">
                <a:solidFill>
                  <a:srgbClr val="000000"/>
                </a:solidFill>
              </a:rPr>
              <a:t>Denmark</a:t>
            </a:r>
            <a:r>
              <a:rPr lang="sv-SE" sz="1300" dirty="0" smtClean="0">
                <a:solidFill>
                  <a:srgbClr val="000000"/>
                </a:solidFill>
              </a:rPr>
              <a:t>	74,4</a:t>
            </a:r>
            <a:r>
              <a:rPr lang="sv-SE" sz="1300" dirty="0" smtClean="0">
                <a:solidFill>
                  <a:srgbClr val="800000"/>
                </a:solidFill>
              </a:rPr>
              <a:t>		  </a:t>
            </a:r>
            <a:r>
              <a:rPr lang="sv-SE" sz="1300" dirty="0" smtClean="0">
                <a:solidFill>
                  <a:srgbClr val="000000"/>
                </a:solidFill>
              </a:rPr>
              <a:t>8,0</a:t>
            </a:r>
          </a:p>
          <a:p>
            <a:pPr>
              <a:spcAft>
                <a:spcPts val="300"/>
              </a:spcAft>
            </a:pPr>
            <a:r>
              <a:rPr lang="sv-SE" sz="1300" dirty="0" smtClean="0">
                <a:solidFill>
                  <a:srgbClr val="000000"/>
                </a:solidFill>
              </a:rPr>
              <a:t>  4 </a:t>
            </a:r>
            <a:r>
              <a:rPr lang="sv-SE" sz="1300" dirty="0" err="1" smtClean="0">
                <a:solidFill>
                  <a:srgbClr val="000000"/>
                </a:solidFill>
              </a:rPr>
              <a:t>Switzerland</a:t>
            </a:r>
            <a:r>
              <a:rPr lang="sv-SE" sz="1300" dirty="0" smtClean="0">
                <a:solidFill>
                  <a:srgbClr val="000000"/>
                </a:solidFill>
              </a:rPr>
              <a:t>	73,5		11,9</a:t>
            </a:r>
          </a:p>
          <a:p>
            <a:pPr>
              <a:spcAft>
                <a:spcPts val="300"/>
              </a:spcAft>
            </a:pPr>
            <a:r>
              <a:rPr lang="sv-SE" sz="1300" dirty="0" smtClean="0">
                <a:solidFill>
                  <a:srgbClr val="000000"/>
                </a:solidFill>
              </a:rPr>
              <a:t>  5 Sweden 	73,2</a:t>
            </a:r>
            <a:r>
              <a:rPr lang="sv-SE" sz="1300" dirty="0" smtClean="0">
                <a:solidFill>
                  <a:srgbClr val="800000"/>
                </a:solidFill>
              </a:rPr>
              <a:t>		  </a:t>
            </a:r>
            <a:r>
              <a:rPr lang="sv-SE" sz="1300" b="1" dirty="0" smtClean="0">
                <a:solidFill>
                  <a:srgbClr val="990000"/>
                </a:solidFill>
              </a:rPr>
              <a:t>4,9</a:t>
            </a:r>
          </a:p>
          <a:p>
            <a:pPr>
              <a:spcAft>
                <a:spcPts val="300"/>
              </a:spcAft>
            </a:pPr>
            <a:r>
              <a:rPr lang="sv-SE" sz="1300" dirty="0" smtClean="0">
                <a:solidFill>
                  <a:srgbClr val="000000"/>
                </a:solidFill>
              </a:rPr>
              <a:t>  6 </a:t>
            </a:r>
            <a:r>
              <a:rPr lang="sv-SE" sz="1300" dirty="0" err="1" smtClean="0">
                <a:solidFill>
                  <a:srgbClr val="000000"/>
                </a:solidFill>
              </a:rPr>
              <a:t>Netherlands</a:t>
            </a:r>
            <a:r>
              <a:rPr lang="sv-SE" sz="1300" dirty="0" smtClean="0">
                <a:solidFill>
                  <a:srgbClr val="000000"/>
                </a:solidFill>
              </a:rPr>
              <a:t>	70,2		 11,7</a:t>
            </a:r>
          </a:p>
          <a:p>
            <a:pPr>
              <a:spcAft>
                <a:spcPts val="300"/>
              </a:spcAft>
            </a:pPr>
            <a:r>
              <a:rPr lang="sv-SE" sz="1300" dirty="0" smtClean="0">
                <a:solidFill>
                  <a:srgbClr val="000000"/>
                </a:solidFill>
              </a:rPr>
              <a:t>  8 Finland		69,0		  </a:t>
            </a:r>
            <a:r>
              <a:rPr lang="sv-SE" sz="1300" b="1" dirty="0" smtClean="0">
                <a:solidFill>
                  <a:srgbClr val="800000"/>
                </a:solidFill>
              </a:rPr>
              <a:t>4,4</a:t>
            </a:r>
          </a:p>
          <a:p>
            <a:pPr>
              <a:spcAft>
                <a:spcPts val="300"/>
              </a:spcAft>
            </a:pPr>
            <a:r>
              <a:rPr lang="sv-SE" sz="1300" dirty="0" smtClean="0">
                <a:solidFill>
                  <a:srgbClr val="000000"/>
                </a:solidFill>
              </a:rPr>
              <a:t>  9 UK		66,9		 11,6</a:t>
            </a:r>
          </a:p>
          <a:p>
            <a:pPr>
              <a:spcAft>
                <a:spcPts val="300"/>
              </a:spcAft>
            </a:pPr>
            <a:r>
              <a:rPr lang="sv-SE" sz="1300" dirty="0" smtClean="0">
                <a:solidFill>
                  <a:srgbClr val="000000"/>
                </a:solidFill>
              </a:rPr>
              <a:t>14 USA		65,5		 10,9</a:t>
            </a:r>
          </a:p>
          <a:p>
            <a:pPr>
              <a:spcAft>
                <a:spcPts val="300"/>
              </a:spcAft>
            </a:pPr>
            <a:r>
              <a:rPr lang="sv-SE" sz="1300" dirty="0" smtClean="0">
                <a:solidFill>
                  <a:srgbClr val="000000"/>
                </a:solidFill>
              </a:rPr>
              <a:t>16 </a:t>
            </a:r>
            <a:r>
              <a:rPr lang="sv-SE" sz="1300" dirty="0" err="1" smtClean="0">
                <a:solidFill>
                  <a:srgbClr val="000000"/>
                </a:solidFill>
              </a:rPr>
              <a:t>Germany</a:t>
            </a:r>
            <a:r>
              <a:rPr lang="sv-SE" sz="1300" dirty="0" smtClean="0">
                <a:solidFill>
                  <a:srgbClr val="000000"/>
                </a:solidFill>
              </a:rPr>
              <a:t>	64,3		 11,6</a:t>
            </a:r>
          </a:p>
          <a:p>
            <a:pPr>
              <a:spcAft>
                <a:spcPts val="300"/>
              </a:spcAft>
            </a:pPr>
            <a:r>
              <a:rPr lang="sv-SE" sz="1300" dirty="0" smtClean="0">
                <a:solidFill>
                  <a:srgbClr val="000000"/>
                </a:solidFill>
              </a:rPr>
              <a:t>19 </a:t>
            </a:r>
            <a:r>
              <a:rPr lang="sv-SE" sz="1300" dirty="0" err="1" smtClean="0">
                <a:solidFill>
                  <a:srgbClr val="000000"/>
                </a:solidFill>
              </a:rPr>
              <a:t>Ireland</a:t>
            </a:r>
            <a:r>
              <a:rPr lang="sv-SE" sz="1300" dirty="0" smtClean="0">
                <a:solidFill>
                  <a:srgbClr val="000000"/>
                </a:solidFill>
              </a:rPr>
              <a:t>		60,5		 15,1</a:t>
            </a:r>
          </a:p>
          <a:p>
            <a:pPr>
              <a:spcAft>
                <a:spcPts val="300"/>
              </a:spcAft>
            </a:pPr>
            <a:r>
              <a:rPr lang="sv-SE" sz="1300" dirty="0" smtClean="0">
                <a:solidFill>
                  <a:srgbClr val="000000"/>
                </a:solidFill>
              </a:rPr>
              <a:t>20 France		60,1		   9,1</a:t>
            </a:r>
          </a:p>
          <a:p>
            <a:pPr>
              <a:spcAft>
                <a:spcPts val="300"/>
              </a:spcAft>
            </a:pPr>
            <a:r>
              <a:rPr lang="sv-SE" sz="1300" dirty="0" smtClean="0">
                <a:solidFill>
                  <a:srgbClr val="000000"/>
                </a:solidFill>
              </a:rPr>
              <a:t>34 </a:t>
            </a:r>
            <a:r>
              <a:rPr lang="sv-SE" sz="1300" dirty="0" err="1" smtClean="0">
                <a:solidFill>
                  <a:srgbClr val="000000"/>
                </a:solidFill>
              </a:rPr>
              <a:t>Italy</a:t>
            </a:r>
            <a:r>
              <a:rPr lang="sv-SE" sz="1300" dirty="0" smtClean="0">
                <a:solidFill>
                  <a:srgbClr val="000000"/>
                </a:solidFill>
              </a:rPr>
              <a:t>		47,2		  23,1</a:t>
            </a:r>
          </a:p>
          <a:p>
            <a:pPr>
              <a:spcAft>
                <a:spcPts val="300"/>
              </a:spcAft>
            </a:pPr>
            <a:r>
              <a:rPr lang="sv-SE" sz="1300" dirty="0" smtClean="0">
                <a:solidFill>
                  <a:srgbClr val="000000"/>
                </a:solidFill>
              </a:rPr>
              <a:t>     US		66,0 		    1,0	</a:t>
            </a:r>
          </a:p>
          <a:p>
            <a:endParaRPr lang="sv-SE" sz="1000" dirty="0" smtClean="0">
              <a:solidFill>
                <a:srgbClr val="000000"/>
              </a:solidFill>
            </a:endParaRPr>
          </a:p>
          <a:p>
            <a:r>
              <a:rPr lang="sv-SE" sz="1000" dirty="0" err="1" smtClean="0">
                <a:solidFill>
                  <a:srgbClr val="000000"/>
                </a:solidFill>
              </a:rPr>
              <a:t>Source</a:t>
            </a:r>
            <a:r>
              <a:rPr lang="sv-SE" sz="1000" dirty="0" smtClean="0">
                <a:solidFill>
                  <a:srgbClr val="000000"/>
                </a:solidFill>
              </a:rPr>
              <a:t>: OECD 2008-09, </a:t>
            </a:r>
            <a:r>
              <a:rPr lang="sv-SE" sz="1000" dirty="0" err="1" smtClean="0">
                <a:solidFill>
                  <a:srgbClr val="000000"/>
                </a:solidFill>
              </a:rPr>
              <a:t>working</a:t>
            </a:r>
            <a:r>
              <a:rPr lang="sv-SE" sz="1000" dirty="0" smtClean="0">
                <a:solidFill>
                  <a:srgbClr val="000000"/>
                </a:solidFill>
              </a:rPr>
              <a:t> </a:t>
            </a:r>
            <a:r>
              <a:rPr lang="sv-SE" sz="1000" dirty="0" err="1" smtClean="0">
                <a:solidFill>
                  <a:srgbClr val="000000"/>
                </a:solidFill>
              </a:rPr>
              <a:t>ages</a:t>
            </a:r>
            <a:endParaRPr lang="sv-SE" sz="1000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 descr="Ingses sid 6-m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 descr="Ingses sid 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 descr="Ingses sid 5 N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7384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ubrik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Underrubrik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v-SE"/>
          </a:p>
        </p:txBody>
      </p:sp>
      <p:pic>
        <p:nvPicPr>
          <p:cNvPr id="4" name="Bildobjekt 3" descr="Ingses sid 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" y="428"/>
            <a:ext cx="9142857" cy="6857143"/>
          </a:xfrm>
          <a:prstGeom prst="rect">
            <a:avLst/>
          </a:prstGeom>
        </p:spPr>
      </p:pic>
      <p:sp>
        <p:nvSpPr>
          <p:cNvPr id="5" name="textruta 4"/>
          <p:cNvSpPr txBox="1"/>
          <p:nvPr/>
        </p:nvSpPr>
        <p:spPr>
          <a:xfrm>
            <a:off x="766918" y="1556792"/>
            <a:ext cx="7909538" cy="48628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3200" b="1" dirty="0" smtClean="0">
                <a:solidFill>
                  <a:srgbClr val="800000"/>
                </a:solidFill>
              </a:rPr>
              <a:t>In Europe </a:t>
            </a:r>
            <a:r>
              <a:rPr lang="sv-SE" sz="3200" b="1" dirty="0" err="1" smtClean="0">
                <a:solidFill>
                  <a:srgbClr val="800000"/>
                </a:solidFill>
              </a:rPr>
              <a:t>women</a:t>
            </a:r>
            <a:r>
              <a:rPr lang="sv-SE" sz="3200" b="1" dirty="0" smtClean="0">
                <a:solidFill>
                  <a:srgbClr val="800000"/>
                </a:solidFill>
              </a:rPr>
              <a:t> </a:t>
            </a:r>
            <a:r>
              <a:rPr lang="sv-SE" sz="3200" b="1" dirty="0" err="1" smtClean="0">
                <a:solidFill>
                  <a:srgbClr val="800000"/>
                </a:solidFill>
              </a:rPr>
              <a:t>can</a:t>
            </a:r>
            <a:r>
              <a:rPr lang="sv-SE" sz="3200" b="1" dirty="0" smtClean="0">
                <a:solidFill>
                  <a:srgbClr val="800000"/>
                </a:solidFill>
              </a:rPr>
              <a:t> </a:t>
            </a:r>
            <a:r>
              <a:rPr lang="sv-SE" sz="3200" b="1" dirty="0" err="1" smtClean="0">
                <a:solidFill>
                  <a:srgbClr val="800000"/>
                </a:solidFill>
              </a:rPr>
              <a:t>have</a:t>
            </a:r>
            <a:r>
              <a:rPr lang="sv-SE" sz="3200" b="1" dirty="0" smtClean="0">
                <a:solidFill>
                  <a:srgbClr val="800000"/>
                </a:solidFill>
              </a:rPr>
              <a:t> a </a:t>
            </a:r>
            <a:r>
              <a:rPr lang="sv-SE" sz="3200" b="1" dirty="0" err="1" smtClean="0">
                <a:solidFill>
                  <a:srgbClr val="800000"/>
                </a:solidFill>
              </a:rPr>
              <a:t>job</a:t>
            </a:r>
            <a:r>
              <a:rPr lang="sv-SE" sz="3200" b="1" dirty="0" smtClean="0">
                <a:solidFill>
                  <a:srgbClr val="800000"/>
                </a:solidFill>
              </a:rPr>
              <a:t> </a:t>
            </a:r>
          </a:p>
          <a:p>
            <a:r>
              <a:rPr lang="sv-SE" sz="3200" b="1" dirty="0" err="1" smtClean="0">
                <a:solidFill>
                  <a:srgbClr val="800000"/>
                </a:solidFill>
              </a:rPr>
              <a:t>but</a:t>
            </a:r>
            <a:r>
              <a:rPr lang="sv-SE" sz="3200" b="1" dirty="0" smtClean="0">
                <a:solidFill>
                  <a:srgbClr val="800000"/>
                </a:solidFill>
              </a:rPr>
              <a:t> not a </a:t>
            </a:r>
            <a:r>
              <a:rPr lang="sv-SE" sz="3200" b="1" dirty="0" err="1" smtClean="0">
                <a:solidFill>
                  <a:srgbClr val="800000"/>
                </a:solidFill>
              </a:rPr>
              <a:t>career</a:t>
            </a:r>
            <a:endParaRPr lang="sv-SE" sz="3200" b="1" dirty="0" smtClean="0">
              <a:solidFill>
                <a:srgbClr val="800000"/>
              </a:solidFill>
            </a:endParaRPr>
          </a:p>
          <a:p>
            <a:endParaRPr lang="sv-SE" dirty="0" smtClean="0">
              <a:solidFill>
                <a:srgbClr val="000000"/>
              </a:solidFill>
            </a:endParaRPr>
          </a:p>
          <a:p>
            <a:endParaRPr lang="sv-SE" dirty="0" smtClean="0">
              <a:solidFill>
                <a:srgbClr val="000000"/>
              </a:solidFill>
            </a:endParaRPr>
          </a:p>
          <a:p>
            <a:r>
              <a:rPr lang="sv-SE" sz="1600" dirty="0" err="1" smtClean="0">
                <a:solidFill>
                  <a:srgbClr val="000000"/>
                </a:solidFill>
              </a:rPr>
              <a:t>Female</a:t>
            </a:r>
            <a:r>
              <a:rPr lang="sv-SE" sz="1600" dirty="0" smtClean="0">
                <a:solidFill>
                  <a:srgbClr val="000000"/>
                </a:solidFill>
              </a:rPr>
              <a:t> </a:t>
            </a:r>
            <a:r>
              <a:rPr lang="sv-SE" sz="1600" dirty="0" err="1" smtClean="0">
                <a:solidFill>
                  <a:srgbClr val="000000"/>
                </a:solidFill>
              </a:rPr>
              <a:t>High-level</a:t>
            </a:r>
            <a:r>
              <a:rPr lang="sv-SE" sz="1600" dirty="0" smtClean="0">
                <a:solidFill>
                  <a:srgbClr val="000000"/>
                </a:solidFill>
              </a:rPr>
              <a:t> </a:t>
            </a:r>
            <a:r>
              <a:rPr lang="sv-SE" sz="1600" dirty="0" err="1" smtClean="0">
                <a:solidFill>
                  <a:srgbClr val="000000"/>
                </a:solidFill>
              </a:rPr>
              <a:t>decision</a:t>
            </a:r>
            <a:r>
              <a:rPr lang="sv-SE" sz="1600" dirty="0" smtClean="0">
                <a:solidFill>
                  <a:srgbClr val="000000"/>
                </a:solidFill>
              </a:rPr>
              <a:t> </a:t>
            </a:r>
            <a:r>
              <a:rPr lang="sv-SE" sz="1600" dirty="0" err="1" smtClean="0">
                <a:solidFill>
                  <a:srgbClr val="000000"/>
                </a:solidFill>
              </a:rPr>
              <a:t>makers</a:t>
            </a:r>
            <a:r>
              <a:rPr lang="sv-SE" sz="1600" dirty="0" smtClean="0">
                <a:solidFill>
                  <a:srgbClr val="000000"/>
                </a:solidFill>
              </a:rPr>
              <a:t> in different </a:t>
            </a:r>
            <a:r>
              <a:rPr lang="sv-SE" sz="1600" dirty="0" err="1" smtClean="0">
                <a:solidFill>
                  <a:srgbClr val="000000"/>
                </a:solidFill>
              </a:rPr>
              <a:t>countries</a:t>
            </a:r>
            <a:endParaRPr lang="sv-SE" sz="1600" dirty="0" smtClean="0">
              <a:solidFill>
                <a:srgbClr val="000000"/>
              </a:solidFill>
            </a:endParaRPr>
          </a:p>
          <a:p>
            <a:endParaRPr lang="sv-SE" sz="1600" dirty="0" smtClean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sv-SE" sz="1600" dirty="0" smtClean="0">
                <a:solidFill>
                  <a:srgbClr val="000000"/>
                </a:solidFill>
              </a:rPr>
              <a:t>USA		45 %</a:t>
            </a:r>
          </a:p>
          <a:p>
            <a:pPr>
              <a:lnSpc>
                <a:spcPct val="150000"/>
              </a:lnSpc>
            </a:pPr>
            <a:r>
              <a:rPr lang="sv-SE" sz="1600" dirty="0" smtClean="0">
                <a:solidFill>
                  <a:srgbClr val="000000"/>
                </a:solidFill>
              </a:rPr>
              <a:t>UK		33 %</a:t>
            </a:r>
          </a:p>
          <a:p>
            <a:pPr>
              <a:lnSpc>
                <a:spcPct val="150000"/>
              </a:lnSpc>
            </a:pPr>
            <a:r>
              <a:rPr lang="sv-SE" sz="1600" dirty="0" smtClean="0">
                <a:solidFill>
                  <a:srgbClr val="000000"/>
                </a:solidFill>
              </a:rPr>
              <a:t>Sweden		29 %</a:t>
            </a:r>
          </a:p>
          <a:p>
            <a:pPr>
              <a:lnSpc>
                <a:spcPct val="150000"/>
              </a:lnSpc>
            </a:pPr>
            <a:r>
              <a:rPr lang="sv-SE" sz="1600" dirty="0" err="1" smtClean="0">
                <a:solidFill>
                  <a:srgbClr val="000000"/>
                </a:solidFill>
              </a:rPr>
              <a:t>Germany</a:t>
            </a:r>
            <a:r>
              <a:rPr lang="sv-SE" sz="1600" dirty="0" smtClean="0">
                <a:solidFill>
                  <a:srgbClr val="000000"/>
                </a:solidFill>
              </a:rPr>
              <a:t>	27 %</a:t>
            </a:r>
          </a:p>
          <a:p>
            <a:pPr>
              <a:lnSpc>
                <a:spcPct val="150000"/>
              </a:lnSpc>
            </a:pPr>
            <a:r>
              <a:rPr lang="sv-SE" sz="1600" dirty="0" err="1" smtClean="0">
                <a:solidFill>
                  <a:srgbClr val="000000"/>
                </a:solidFill>
              </a:rPr>
              <a:t>Italy</a:t>
            </a:r>
            <a:r>
              <a:rPr lang="sv-SE" sz="1600" dirty="0" smtClean="0">
                <a:solidFill>
                  <a:srgbClr val="000000"/>
                </a:solidFill>
              </a:rPr>
              <a:t>		18 %</a:t>
            </a:r>
          </a:p>
          <a:p>
            <a:endParaRPr lang="sv-SE" dirty="0" smtClean="0">
              <a:solidFill>
                <a:srgbClr val="000000"/>
              </a:solidFill>
            </a:endParaRPr>
          </a:p>
          <a:p>
            <a:endParaRPr lang="sv-SE" sz="1000" dirty="0" smtClean="0">
              <a:solidFill>
                <a:srgbClr val="000000"/>
              </a:solidFill>
            </a:endParaRPr>
          </a:p>
          <a:p>
            <a:endParaRPr lang="sv-SE" sz="1000" dirty="0" smtClean="0">
              <a:solidFill>
                <a:srgbClr val="000000"/>
              </a:solidFill>
            </a:endParaRPr>
          </a:p>
          <a:p>
            <a:endParaRPr lang="sv-SE" sz="1000" dirty="0" smtClean="0">
              <a:solidFill>
                <a:srgbClr val="000000"/>
              </a:solidFill>
            </a:endParaRPr>
          </a:p>
          <a:p>
            <a:r>
              <a:rPr lang="sv-SE" sz="1000" dirty="0" smtClean="0">
                <a:solidFill>
                  <a:srgbClr val="000000"/>
                </a:solidFill>
              </a:rPr>
              <a:t>ILO June 05. </a:t>
            </a:r>
            <a:r>
              <a:rPr lang="sv-SE" sz="1000" dirty="0" err="1" smtClean="0">
                <a:solidFill>
                  <a:srgbClr val="000000"/>
                </a:solidFill>
              </a:rPr>
              <a:t>Decisionmakers</a:t>
            </a:r>
            <a:r>
              <a:rPr lang="sv-SE" sz="1000" dirty="0" smtClean="0">
                <a:solidFill>
                  <a:srgbClr val="000000"/>
                </a:solidFill>
              </a:rPr>
              <a:t> </a:t>
            </a:r>
            <a:r>
              <a:rPr lang="sv-SE" sz="1000" dirty="0" err="1" smtClean="0">
                <a:solidFill>
                  <a:srgbClr val="000000"/>
                </a:solidFill>
              </a:rPr>
              <a:t>incl</a:t>
            </a:r>
            <a:r>
              <a:rPr lang="sv-SE" sz="1000" dirty="0" smtClean="0">
                <a:solidFill>
                  <a:srgbClr val="000000"/>
                </a:solidFill>
              </a:rPr>
              <a:t>. </a:t>
            </a:r>
            <a:r>
              <a:rPr lang="sv-SE" sz="1000" dirty="0" err="1" smtClean="0">
                <a:solidFill>
                  <a:srgbClr val="000000"/>
                </a:solidFill>
              </a:rPr>
              <a:t>Legislators</a:t>
            </a:r>
            <a:r>
              <a:rPr lang="sv-SE" sz="1000" dirty="0" smtClean="0">
                <a:solidFill>
                  <a:srgbClr val="000000"/>
                </a:solidFill>
              </a:rPr>
              <a:t>, senior </a:t>
            </a:r>
            <a:r>
              <a:rPr lang="sv-SE" sz="1000" dirty="0" err="1" smtClean="0">
                <a:solidFill>
                  <a:srgbClr val="000000"/>
                </a:solidFill>
              </a:rPr>
              <a:t>officials</a:t>
            </a:r>
            <a:r>
              <a:rPr lang="sv-SE" sz="1000" dirty="0" smtClean="0">
                <a:solidFill>
                  <a:srgbClr val="000000"/>
                </a:solidFill>
              </a:rPr>
              <a:t>, Managers in all </a:t>
            </a:r>
            <a:r>
              <a:rPr lang="sv-SE" sz="1000" dirty="0" err="1" smtClean="0">
                <a:solidFill>
                  <a:srgbClr val="000000"/>
                </a:solidFill>
              </a:rPr>
              <a:t>types</a:t>
            </a:r>
            <a:r>
              <a:rPr lang="sv-SE" sz="1000" dirty="0" smtClean="0">
                <a:solidFill>
                  <a:srgbClr val="000000"/>
                </a:solidFill>
              </a:rPr>
              <a:t> of business.</a:t>
            </a:r>
            <a:endParaRPr lang="sv-SE" sz="1000" dirty="0">
              <a:solidFill>
                <a:srgbClr val="000000"/>
              </a:solidFill>
            </a:endParaRPr>
          </a:p>
        </p:txBody>
      </p:sp>
      <p:cxnSp>
        <p:nvCxnSpPr>
          <p:cNvPr id="6" name="Rak 5"/>
          <p:cNvCxnSpPr/>
          <p:nvPr/>
        </p:nvCxnSpPr>
        <p:spPr>
          <a:xfrm rot="10800000">
            <a:off x="838926" y="3429000"/>
            <a:ext cx="5832648" cy="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hute">
  <a:themeElements>
    <a:clrScheme name="Chute 4">
      <a:dk1>
        <a:srgbClr val="003366"/>
      </a:dk1>
      <a:lt1>
        <a:srgbClr val="FFFFFF"/>
      </a:lt1>
      <a:dk2>
        <a:srgbClr val="51ABD0"/>
      </a:dk2>
      <a:lt2>
        <a:srgbClr val="FFFFFF"/>
      </a:lt2>
      <a:accent1>
        <a:srgbClr val="9966FF"/>
      </a:accent1>
      <a:accent2>
        <a:srgbClr val="00CC66"/>
      </a:accent2>
      <a:accent3>
        <a:srgbClr val="B3D2E4"/>
      </a:accent3>
      <a:accent4>
        <a:srgbClr val="DADADA"/>
      </a:accent4>
      <a:accent5>
        <a:srgbClr val="CAB8FF"/>
      </a:accent5>
      <a:accent6>
        <a:srgbClr val="00B95C"/>
      </a:accent6>
      <a:hlink>
        <a:srgbClr val="FFFFFF"/>
      </a:hlink>
      <a:folHlink>
        <a:srgbClr val="FFCC99"/>
      </a:folHlink>
    </a:clrScheme>
    <a:fontScheme name="Chute">
      <a:majorFont>
        <a:latin typeface="Tahoma"/>
        <a:ea typeface="ＭＳ Ｐゴシック"/>
        <a:cs typeface=""/>
      </a:majorFont>
      <a:minorFont>
        <a:latin typeface="Tahom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hute 1">
        <a:dk1>
          <a:srgbClr val="003366"/>
        </a:dk1>
        <a:lt1>
          <a:srgbClr val="FFFFFF"/>
        </a:lt1>
        <a:dk2>
          <a:srgbClr val="51ABD0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3D2E4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hute 2">
        <a:dk1>
          <a:srgbClr val="000000"/>
        </a:dk1>
        <a:lt1>
          <a:srgbClr val="FFFFFF"/>
        </a:lt1>
        <a:dk2>
          <a:srgbClr val="51ABD0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3D2E4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hute 3">
        <a:dk1>
          <a:srgbClr val="010199"/>
        </a:dk1>
        <a:lt1>
          <a:srgbClr val="FFFFFF"/>
        </a:lt1>
        <a:dk2>
          <a:srgbClr val="51ABD0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B3D2E4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hute 4">
        <a:dk1>
          <a:srgbClr val="003366"/>
        </a:dk1>
        <a:lt1>
          <a:srgbClr val="FFFFFF"/>
        </a:lt1>
        <a:dk2>
          <a:srgbClr val="51ABD0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3D2E4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FFFF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2358</TotalTime>
  <Words>71</Words>
  <Application>Microsoft Office PowerPoint</Application>
  <PresentationFormat>Bildspel på skärmen (4:3)</PresentationFormat>
  <Paragraphs>55</Paragraphs>
  <Slides>6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6</vt:i4>
      </vt:variant>
    </vt:vector>
  </HeadingPairs>
  <TitlesOfParts>
    <vt:vector size="7" baseType="lpstr">
      <vt:lpstr>Chute</vt:lpstr>
      <vt:lpstr>Bild 1</vt:lpstr>
      <vt:lpstr>Bild 2</vt:lpstr>
      <vt:lpstr>Bild 3</vt:lpstr>
      <vt:lpstr>Bild 4</vt:lpstr>
      <vt:lpstr>Bild 5</vt:lpstr>
      <vt:lpstr>Bild 6</vt:lpstr>
    </vt:vector>
  </TitlesOfParts>
  <Company>Peter Fritz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Female Managers and careers in Sweden</dc:title>
  <dc:creator>Peter Fritz</dc:creator>
  <cp:lastModifiedBy>Monica</cp:lastModifiedBy>
  <cp:revision>104</cp:revision>
  <dcterms:created xsi:type="dcterms:W3CDTF">2007-09-28T15:40:05Z</dcterms:created>
  <dcterms:modified xsi:type="dcterms:W3CDTF">2011-01-27T08:54:34Z</dcterms:modified>
</cp:coreProperties>
</file>